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sldIdLst>
    <p:sldId id="256" r:id="rId2"/>
    <p:sldId id="257" r:id="rId3"/>
    <p:sldId id="259" r:id="rId4"/>
    <p:sldId id="261" r:id="rId5"/>
    <p:sldId id="258"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73"/>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4349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806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3637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28560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0418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4818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120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6/25/19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557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6/25/19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360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73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5915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742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6/25/19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638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62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21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07645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6/25/19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791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6/25/19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478245100"/>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6" r:id="rId12"/>
    <p:sldLayoutId id="2147483741" r:id="rId13"/>
    <p:sldLayoutId id="2147483742" r:id="rId14"/>
    <p:sldLayoutId id="2147483743" r:id="rId15"/>
    <p:sldLayoutId id="2147483744" r:id="rId16"/>
    <p:sldLayoutId id="2147483745"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AEE8D3-7393-4679-AFD2-7DD28F7739A9}"/>
              </a:ext>
            </a:extLst>
          </p:cNvPr>
          <p:cNvPicPr>
            <a:picLocks noChangeAspect="1"/>
          </p:cNvPicPr>
          <p:nvPr/>
        </p:nvPicPr>
        <p:blipFill rotWithShape="1">
          <a:blip r:embed="rId3"/>
          <a:srcRect t="15730"/>
          <a:stretch/>
        </p:blipFill>
        <p:spPr>
          <a:xfrm>
            <a:off x="20" y="10"/>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7737531"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A2567AB-2E41-5449-9BD9-B9E186C47304}"/>
              </a:ext>
            </a:extLst>
          </p:cNvPr>
          <p:cNvSpPr>
            <a:spLocks noGrp="1"/>
          </p:cNvSpPr>
          <p:nvPr>
            <p:ph type="ctrTitle"/>
          </p:nvPr>
        </p:nvSpPr>
        <p:spPr>
          <a:xfrm>
            <a:off x="7884543" y="1623412"/>
            <a:ext cx="3503122" cy="2287229"/>
          </a:xfrm>
        </p:spPr>
        <p:txBody>
          <a:bodyPr>
            <a:normAutofit/>
          </a:bodyPr>
          <a:lstStyle/>
          <a:p>
            <a:pPr algn="l"/>
            <a:r>
              <a:rPr lang="en-US" sz="4400" dirty="0"/>
              <a:t>The Art of Creative Nonfiction</a:t>
            </a:r>
          </a:p>
        </p:txBody>
      </p:sp>
      <p:sp>
        <p:nvSpPr>
          <p:cNvPr id="3" name="Subtitle 2">
            <a:extLst>
              <a:ext uri="{FF2B5EF4-FFF2-40B4-BE49-F238E27FC236}">
                <a16:creationId xmlns:a16="http://schemas.microsoft.com/office/drawing/2014/main" id="{D4B02F7C-9A34-F644-8374-746B5A00693C}"/>
              </a:ext>
            </a:extLst>
          </p:cNvPr>
          <p:cNvSpPr>
            <a:spLocks noGrp="1"/>
          </p:cNvSpPr>
          <p:nvPr>
            <p:ph type="subTitle" idx="1"/>
          </p:nvPr>
        </p:nvSpPr>
        <p:spPr>
          <a:xfrm>
            <a:off x="7884543" y="4009771"/>
            <a:ext cx="3503122" cy="1244361"/>
          </a:xfrm>
        </p:spPr>
        <p:txBody>
          <a:bodyPr>
            <a:normAutofit/>
          </a:bodyPr>
          <a:lstStyle/>
          <a:p>
            <a:pPr algn="l"/>
            <a:r>
              <a:rPr lang="en-US" sz="1800" dirty="0">
                <a:solidFill>
                  <a:srgbClr val="C6A36A"/>
                </a:solidFill>
              </a:rPr>
              <a:t>By Sophfronia Scott</a:t>
            </a:r>
          </a:p>
        </p:txBody>
      </p:sp>
    </p:spTree>
    <p:extLst>
      <p:ext uri="{BB962C8B-B14F-4D97-AF65-F5344CB8AC3E}">
        <p14:creationId xmlns:p14="http://schemas.microsoft.com/office/powerpoint/2010/main" val="1036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127B-A9D7-684B-B645-CDBFDC225721}"/>
              </a:ext>
            </a:extLst>
          </p:cNvPr>
          <p:cNvSpPr>
            <a:spLocks noGrp="1"/>
          </p:cNvSpPr>
          <p:nvPr>
            <p:ph type="title"/>
          </p:nvPr>
        </p:nvSpPr>
        <p:spPr/>
        <p:txBody>
          <a:bodyPr/>
          <a:lstStyle/>
          <a:p>
            <a:r>
              <a:rPr lang="en-US" dirty="0"/>
              <a:t>But it’s so much more!</a:t>
            </a:r>
          </a:p>
        </p:txBody>
      </p:sp>
      <p:sp>
        <p:nvSpPr>
          <p:cNvPr id="3" name="Content Placeholder 2">
            <a:extLst>
              <a:ext uri="{FF2B5EF4-FFF2-40B4-BE49-F238E27FC236}">
                <a16:creationId xmlns:a16="http://schemas.microsoft.com/office/drawing/2014/main" id="{0A17F03E-4FCE-924F-A2F8-199D6C98B0DA}"/>
              </a:ext>
            </a:extLst>
          </p:cNvPr>
          <p:cNvSpPr>
            <a:spLocks noGrp="1"/>
          </p:cNvSpPr>
          <p:nvPr>
            <p:ph idx="1"/>
          </p:nvPr>
        </p:nvSpPr>
        <p:spPr/>
        <p:txBody>
          <a:bodyPr>
            <a:normAutofit lnSpcReduction="10000"/>
          </a:bodyPr>
          <a:lstStyle/>
          <a:p>
            <a:r>
              <a:rPr lang="en-US" sz="3600" b="1" dirty="0"/>
              <a:t>The writer makes choices about what to show you. These choices can:</a:t>
            </a:r>
          </a:p>
          <a:p>
            <a:r>
              <a:rPr lang="en-US" sz="3600" dirty="0"/>
              <a:t>Tell you something about a character</a:t>
            </a:r>
          </a:p>
          <a:p>
            <a:r>
              <a:rPr lang="en-US" sz="3600" dirty="0"/>
              <a:t>Tell you something about the author</a:t>
            </a:r>
          </a:p>
          <a:p>
            <a:r>
              <a:rPr lang="en-US" sz="3600" dirty="0"/>
              <a:t>Evoke all the senses which, in turn, can evoke emotion.</a:t>
            </a:r>
          </a:p>
          <a:p>
            <a:endParaRPr lang="en-US" dirty="0"/>
          </a:p>
        </p:txBody>
      </p:sp>
    </p:spTree>
    <p:extLst>
      <p:ext uri="{BB962C8B-B14F-4D97-AF65-F5344CB8AC3E}">
        <p14:creationId xmlns:p14="http://schemas.microsoft.com/office/powerpoint/2010/main" val="415947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FF75F-2917-FB45-82CC-EDEC7192A8AD}"/>
              </a:ext>
            </a:extLst>
          </p:cNvPr>
          <p:cNvSpPr>
            <a:spLocks noGrp="1"/>
          </p:cNvSpPr>
          <p:nvPr>
            <p:ph type="title"/>
          </p:nvPr>
        </p:nvSpPr>
        <p:spPr/>
        <p:txBody>
          <a:bodyPr/>
          <a:lstStyle/>
          <a:p>
            <a:r>
              <a:rPr lang="en-US" dirty="0"/>
              <a:t>The Source of Details</a:t>
            </a:r>
          </a:p>
        </p:txBody>
      </p:sp>
      <p:sp>
        <p:nvSpPr>
          <p:cNvPr id="3" name="Content Placeholder 2">
            <a:extLst>
              <a:ext uri="{FF2B5EF4-FFF2-40B4-BE49-F238E27FC236}">
                <a16:creationId xmlns:a16="http://schemas.microsoft.com/office/drawing/2014/main" id="{09262F16-BD06-A044-8806-6B23DDB0DE30}"/>
              </a:ext>
            </a:extLst>
          </p:cNvPr>
          <p:cNvSpPr>
            <a:spLocks noGrp="1"/>
          </p:cNvSpPr>
          <p:nvPr>
            <p:ph idx="1"/>
          </p:nvPr>
        </p:nvSpPr>
        <p:spPr/>
        <p:txBody>
          <a:bodyPr/>
          <a:lstStyle/>
          <a:p>
            <a:r>
              <a:rPr lang="en-US" sz="4000" dirty="0"/>
              <a:t>Journals</a:t>
            </a:r>
          </a:p>
          <a:p>
            <a:r>
              <a:rPr lang="en-US" sz="4000" dirty="0"/>
              <a:t>Social Media</a:t>
            </a:r>
          </a:p>
          <a:p>
            <a:r>
              <a:rPr lang="en-US" sz="4000" dirty="0"/>
              <a:t>Conversations</a:t>
            </a:r>
          </a:p>
          <a:p>
            <a:endParaRPr lang="en-US" dirty="0"/>
          </a:p>
        </p:txBody>
      </p:sp>
    </p:spTree>
    <p:extLst>
      <p:ext uri="{BB962C8B-B14F-4D97-AF65-F5344CB8AC3E}">
        <p14:creationId xmlns:p14="http://schemas.microsoft.com/office/powerpoint/2010/main" val="265127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095F-2090-104F-AC7D-2D9299F1C367}"/>
              </a:ext>
            </a:extLst>
          </p:cNvPr>
          <p:cNvSpPr>
            <a:spLocks noGrp="1"/>
          </p:cNvSpPr>
          <p:nvPr>
            <p:ph type="title"/>
          </p:nvPr>
        </p:nvSpPr>
        <p:spPr/>
        <p:txBody>
          <a:bodyPr/>
          <a:lstStyle/>
          <a:p>
            <a:r>
              <a:rPr lang="en-US" dirty="0"/>
              <a:t>What is Creative Nonfiction?</a:t>
            </a:r>
          </a:p>
        </p:txBody>
      </p:sp>
      <p:sp>
        <p:nvSpPr>
          <p:cNvPr id="3" name="Content Placeholder 2">
            <a:extLst>
              <a:ext uri="{FF2B5EF4-FFF2-40B4-BE49-F238E27FC236}">
                <a16:creationId xmlns:a16="http://schemas.microsoft.com/office/drawing/2014/main" id="{C52457D5-5F4A-DF41-B932-C14612447C59}"/>
              </a:ext>
            </a:extLst>
          </p:cNvPr>
          <p:cNvSpPr>
            <a:spLocks noGrp="1"/>
          </p:cNvSpPr>
          <p:nvPr>
            <p:ph idx="1"/>
          </p:nvPr>
        </p:nvSpPr>
        <p:spPr/>
        <p:txBody>
          <a:bodyPr>
            <a:noAutofit/>
          </a:bodyPr>
          <a:lstStyle/>
          <a:p>
            <a:r>
              <a:rPr lang="en-US" sz="2400" dirty="0">
                <a:effectLst/>
              </a:rPr>
              <a:t>In some ways, creative nonfiction is like jazz—it’s a rich mix of flavors, ideas, and techniques, some of which are newly invented and others as old as writing itself. Creative nonfiction can be an essay, a journal article, a research paper, a memoir, or a poem; it can be personal or not, or it can be all of these.</a:t>
            </a:r>
          </a:p>
          <a:p>
            <a:r>
              <a:rPr lang="en-US" sz="2400" dirty="0">
                <a:effectLst/>
              </a:rPr>
              <a:t>The words “creative” and “nonfiction” describe the form. The word “creative” refers to the use of literary craft, the techniques fiction writers, playwrights, and poets employ to present nonfiction—factually accurate prose about real people and events—in a compelling, vivid, dramatic manner. The goal is to make nonfiction stories read like fiction so that your readers are as enthralled by fact as they are by fantasy. –Lee Gutkind</a:t>
            </a:r>
          </a:p>
          <a:p>
            <a:pPr marL="36900" indent="0">
              <a:buNone/>
            </a:pPr>
            <a:br>
              <a:rPr lang="en-US" sz="2400" dirty="0"/>
            </a:br>
            <a:endParaRPr lang="en-US" sz="2400" dirty="0"/>
          </a:p>
        </p:txBody>
      </p:sp>
    </p:spTree>
    <p:extLst>
      <p:ext uri="{BB962C8B-B14F-4D97-AF65-F5344CB8AC3E}">
        <p14:creationId xmlns:p14="http://schemas.microsoft.com/office/powerpoint/2010/main" val="1750596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8027-B7F3-6243-8FDF-583B83BC5811}"/>
              </a:ext>
            </a:extLst>
          </p:cNvPr>
          <p:cNvSpPr>
            <a:spLocks noGrp="1"/>
          </p:cNvSpPr>
          <p:nvPr>
            <p:ph type="title"/>
          </p:nvPr>
        </p:nvSpPr>
        <p:spPr/>
        <p:txBody>
          <a:bodyPr/>
          <a:lstStyle/>
          <a:p>
            <a:r>
              <a:rPr lang="en-US" dirty="0"/>
              <a:t>Definition of “Essay”</a:t>
            </a:r>
          </a:p>
        </p:txBody>
      </p:sp>
      <p:sp>
        <p:nvSpPr>
          <p:cNvPr id="3" name="Content Placeholder 2">
            <a:extLst>
              <a:ext uri="{FF2B5EF4-FFF2-40B4-BE49-F238E27FC236}">
                <a16:creationId xmlns:a16="http://schemas.microsoft.com/office/drawing/2014/main" id="{00FF1019-6A8D-7848-BC58-6598FCA43C69}"/>
              </a:ext>
            </a:extLst>
          </p:cNvPr>
          <p:cNvSpPr>
            <a:spLocks noGrp="1"/>
          </p:cNvSpPr>
          <p:nvPr>
            <p:ph idx="1"/>
          </p:nvPr>
        </p:nvSpPr>
        <p:spPr/>
        <p:txBody>
          <a:bodyPr/>
          <a:lstStyle/>
          <a:p>
            <a:endParaRPr lang="en-US" dirty="0"/>
          </a:p>
          <a:p>
            <a:r>
              <a:rPr lang="en-US" sz="3200" dirty="0"/>
              <a:t>Yes, it’s a piece of writing but the word itself means:</a:t>
            </a:r>
          </a:p>
          <a:p>
            <a:r>
              <a:rPr lang="en-US" sz="3200" dirty="0"/>
              <a:t>An attempt, an effort. </a:t>
            </a:r>
            <a:br>
              <a:rPr lang="en-US" sz="3200" dirty="0"/>
            </a:br>
            <a:r>
              <a:rPr lang="en-US" sz="3200" dirty="0"/>
              <a:t>To try.</a:t>
            </a:r>
          </a:p>
          <a:p>
            <a:endParaRPr lang="en-US" dirty="0"/>
          </a:p>
        </p:txBody>
      </p:sp>
    </p:spTree>
    <p:extLst>
      <p:ext uri="{BB962C8B-B14F-4D97-AF65-F5344CB8AC3E}">
        <p14:creationId xmlns:p14="http://schemas.microsoft.com/office/powerpoint/2010/main" val="2178390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105F-FEDF-4348-B594-BE14E8C9514E}"/>
              </a:ext>
            </a:extLst>
          </p:cNvPr>
          <p:cNvSpPr>
            <a:spLocks noGrp="1"/>
          </p:cNvSpPr>
          <p:nvPr>
            <p:ph type="title"/>
          </p:nvPr>
        </p:nvSpPr>
        <p:spPr/>
        <p:txBody>
          <a:bodyPr/>
          <a:lstStyle/>
          <a:p>
            <a:r>
              <a:rPr lang="en-US" dirty="0"/>
              <a:t>With an essay…</a:t>
            </a:r>
          </a:p>
        </p:txBody>
      </p:sp>
      <p:sp>
        <p:nvSpPr>
          <p:cNvPr id="3" name="Content Placeholder 2">
            <a:extLst>
              <a:ext uri="{FF2B5EF4-FFF2-40B4-BE49-F238E27FC236}">
                <a16:creationId xmlns:a16="http://schemas.microsoft.com/office/drawing/2014/main" id="{98DFE0FE-EDA7-7D4B-A22F-20F0095E837E}"/>
              </a:ext>
            </a:extLst>
          </p:cNvPr>
          <p:cNvSpPr>
            <a:spLocks noGrp="1"/>
          </p:cNvSpPr>
          <p:nvPr>
            <p:ph idx="1"/>
          </p:nvPr>
        </p:nvSpPr>
        <p:spPr/>
        <p:txBody>
          <a:bodyPr/>
          <a:lstStyle/>
          <a:p>
            <a:r>
              <a:rPr lang="en-US" sz="3600" dirty="0"/>
              <a:t>You’re taking a concept, a thing, a song, a thought, and examining it. You’re turning it around in your hands like a pretty stone or a marble. Or placing it under a magnifying glass.</a:t>
            </a:r>
          </a:p>
          <a:p>
            <a:endParaRPr lang="en-US" dirty="0"/>
          </a:p>
        </p:txBody>
      </p:sp>
    </p:spTree>
    <p:extLst>
      <p:ext uri="{BB962C8B-B14F-4D97-AF65-F5344CB8AC3E}">
        <p14:creationId xmlns:p14="http://schemas.microsoft.com/office/powerpoint/2010/main" val="3310660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4DC9-B4A0-1B40-A0DB-B00F2EFCC7C0}"/>
              </a:ext>
            </a:extLst>
          </p:cNvPr>
          <p:cNvSpPr>
            <a:spLocks noGrp="1"/>
          </p:cNvSpPr>
          <p:nvPr>
            <p:ph type="title"/>
          </p:nvPr>
        </p:nvSpPr>
        <p:spPr/>
        <p:txBody>
          <a:bodyPr/>
          <a:lstStyle/>
          <a:p>
            <a:r>
              <a:rPr lang="en-US" dirty="0"/>
              <a:t>Building Blocks of Creative Nonfiction</a:t>
            </a:r>
          </a:p>
        </p:txBody>
      </p:sp>
      <p:sp>
        <p:nvSpPr>
          <p:cNvPr id="3" name="Content Placeholder 2">
            <a:extLst>
              <a:ext uri="{FF2B5EF4-FFF2-40B4-BE49-F238E27FC236}">
                <a16:creationId xmlns:a16="http://schemas.microsoft.com/office/drawing/2014/main" id="{874B815A-9674-8441-9469-B927FC6A3EA2}"/>
              </a:ext>
            </a:extLst>
          </p:cNvPr>
          <p:cNvSpPr>
            <a:spLocks noGrp="1"/>
          </p:cNvSpPr>
          <p:nvPr>
            <p:ph idx="1"/>
          </p:nvPr>
        </p:nvSpPr>
        <p:spPr/>
        <p:txBody>
          <a:bodyPr>
            <a:noAutofit/>
          </a:bodyPr>
          <a:lstStyle/>
          <a:p>
            <a:r>
              <a:rPr lang="en-US" sz="2800" dirty="0"/>
              <a:t>Anecdotes</a:t>
            </a:r>
          </a:p>
          <a:p>
            <a:r>
              <a:rPr lang="en-US" sz="2800" dirty="0"/>
              <a:t>Detail and Description</a:t>
            </a:r>
          </a:p>
          <a:p>
            <a:r>
              <a:rPr lang="en-US" sz="2800" dirty="0"/>
              <a:t>Dialogue</a:t>
            </a:r>
          </a:p>
          <a:p>
            <a:r>
              <a:rPr lang="en-US" sz="2800" dirty="0"/>
              <a:t>Scene</a:t>
            </a:r>
          </a:p>
          <a:p>
            <a:r>
              <a:rPr lang="en-US" sz="2800" dirty="0"/>
              <a:t>Metaphor</a:t>
            </a:r>
          </a:p>
          <a:p>
            <a:r>
              <a:rPr lang="en-US" sz="2800" dirty="0"/>
              <a:t>Reflection</a:t>
            </a:r>
          </a:p>
          <a:p>
            <a:r>
              <a:rPr lang="en-US" sz="2800" dirty="0"/>
              <a:t>Voice</a:t>
            </a:r>
          </a:p>
        </p:txBody>
      </p:sp>
    </p:spTree>
    <p:extLst>
      <p:ext uri="{BB962C8B-B14F-4D97-AF65-F5344CB8AC3E}">
        <p14:creationId xmlns:p14="http://schemas.microsoft.com/office/powerpoint/2010/main" val="849834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FC186A-5A9F-4A9A-A72D-DFBBE9934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E8EE1E2B-262B-4EE5-9AB3-125FAB1A8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CC77C-AE54-CF4C-8737-3CB3EA150928}"/>
              </a:ext>
            </a:extLst>
          </p:cNvPr>
          <p:cNvSpPr>
            <a:spLocks noGrp="1"/>
          </p:cNvSpPr>
          <p:nvPr>
            <p:ph type="title"/>
          </p:nvPr>
        </p:nvSpPr>
        <p:spPr>
          <a:xfrm>
            <a:off x="924444" y="966851"/>
            <a:ext cx="6889930" cy="4626864"/>
          </a:xfrm>
          <a:effectLst/>
        </p:spPr>
        <p:txBody>
          <a:bodyPr vert="horz" lIns="91440" tIns="45720" rIns="91440" bIns="45720" rtlCol="0" anchor="ctr">
            <a:normAutofit/>
          </a:bodyPr>
          <a:lstStyle/>
          <a:p>
            <a:pPr algn="r"/>
            <a:r>
              <a:rPr lang="en-US" sz="5400" dirty="0"/>
              <a:t>Anecdotes</a:t>
            </a:r>
          </a:p>
        </p:txBody>
      </p:sp>
      <p:sp>
        <p:nvSpPr>
          <p:cNvPr id="3" name="Text Placeholder 2">
            <a:extLst>
              <a:ext uri="{FF2B5EF4-FFF2-40B4-BE49-F238E27FC236}">
                <a16:creationId xmlns:a16="http://schemas.microsoft.com/office/drawing/2014/main" id="{26D12650-B28D-A84D-9A6C-6D810C32B9D4}"/>
              </a:ext>
            </a:extLst>
          </p:cNvPr>
          <p:cNvSpPr>
            <a:spLocks noGrp="1"/>
          </p:cNvSpPr>
          <p:nvPr>
            <p:ph type="body" idx="1"/>
          </p:nvPr>
        </p:nvSpPr>
        <p:spPr>
          <a:xfrm>
            <a:off x="8457843" y="966851"/>
            <a:ext cx="2820362" cy="4626864"/>
          </a:xfrm>
          <a:effectLst/>
        </p:spPr>
        <p:txBody>
          <a:bodyPr vert="horz" lIns="91440" tIns="45720" rIns="91440" bIns="45720" rtlCol="0" anchor="ctr">
            <a:normAutofit/>
          </a:bodyPr>
          <a:lstStyle/>
          <a:p>
            <a:pPr algn="l"/>
            <a:r>
              <a:rPr lang="en-US" sz="2800" dirty="0"/>
              <a:t>Telling a story</a:t>
            </a:r>
          </a:p>
        </p:txBody>
      </p:sp>
      <p:cxnSp>
        <p:nvCxnSpPr>
          <p:cNvPr id="12" name="Straight Connector 11">
            <a:extLst>
              <a:ext uri="{FF2B5EF4-FFF2-40B4-BE49-F238E27FC236}">
                <a16:creationId xmlns:a16="http://schemas.microsoft.com/office/drawing/2014/main" id="{862CADB7-E9BE-4376-8036-0D21CBDC96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6109"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58157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FC186A-5A9F-4A9A-A72D-DFBBE9934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E8EE1E2B-262B-4EE5-9AB3-125FAB1A8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5E315D-9014-114F-8948-C68EA8D9EB0E}"/>
              </a:ext>
            </a:extLst>
          </p:cNvPr>
          <p:cNvSpPr>
            <a:spLocks noGrp="1"/>
          </p:cNvSpPr>
          <p:nvPr>
            <p:ph type="title"/>
          </p:nvPr>
        </p:nvSpPr>
        <p:spPr>
          <a:xfrm>
            <a:off x="924444" y="966851"/>
            <a:ext cx="6889930" cy="4626864"/>
          </a:xfrm>
          <a:effectLst/>
        </p:spPr>
        <p:txBody>
          <a:bodyPr vert="horz" lIns="91440" tIns="45720" rIns="91440" bIns="45720" rtlCol="0" anchor="ctr">
            <a:normAutofit/>
          </a:bodyPr>
          <a:lstStyle/>
          <a:p>
            <a:pPr algn="r"/>
            <a:r>
              <a:rPr lang="en-US" sz="5400"/>
              <a:t>Telling your story…</a:t>
            </a:r>
          </a:p>
        </p:txBody>
      </p:sp>
      <p:sp>
        <p:nvSpPr>
          <p:cNvPr id="3" name="Content Placeholder 2">
            <a:extLst>
              <a:ext uri="{FF2B5EF4-FFF2-40B4-BE49-F238E27FC236}">
                <a16:creationId xmlns:a16="http://schemas.microsoft.com/office/drawing/2014/main" id="{FB87881E-614D-0A48-BBFF-2D38BE8D4893}"/>
              </a:ext>
            </a:extLst>
          </p:cNvPr>
          <p:cNvSpPr>
            <a:spLocks noGrp="1"/>
          </p:cNvSpPr>
          <p:nvPr>
            <p:ph type="body" idx="1"/>
          </p:nvPr>
        </p:nvSpPr>
        <p:spPr>
          <a:xfrm>
            <a:off x="8457843" y="966851"/>
            <a:ext cx="2820362" cy="4626864"/>
          </a:xfrm>
          <a:effectLst/>
        </p:spPr>
        <p:txBody>
          <a:bodyPr vert="horz" lIns="91440" tIns="45720" rIns="91440" bIns="45720" rtlCol="0" anchor="ctr">
            <a:normAutofit/>
          </a:bodyPr>
          <a:lstStyle/>
          <a:p>
            <a:pPr algn="l"/>
            <a:r>
              <a:rPr lang="en-US" sz="2800" dirty="0"/>
              <a:t>Your story actually might be several stories. </a:t>
            </a:r>
          </a:p>
          <a:p>
            <a:pPr algn="l"/>
            <a:r>
              <a:rPr lang="en-US" sz="2800" dirty="0"/>
              <a:t>Just tell one story at a time and tell it really well.</a:t>
            </a:r>
          </a:p>
        </p:txBody>
      </p:sp>
      <p:cxnSp>
        <p:nvCxnSpPr>
          <p:cNvPr id="12" name="Straight Connector 11">
            <a:extLst>
              <a:ext uri="{FF2B5EF4-FFF2-40B4-BE49-F238E27FC236}">
                <a16:creationId xmlns:a16="http://schemas.microsoft.com/office/drawing/2014/main" id="{862CADB7-E9BE-4376-8036-0D21CBDC96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6109"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73719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0FB8-6AA1-8B49-A581-0D9CAA087ECD}"/>
              </a:ext>
            </a:extLst>
          </p:cNvPr>
          <p:cNvSpPr>
            <a:spLocks noGrp="1"/>
          </p:cNvSpPr>
          <p:nvPr>
            <p:ph type="title"/>
          </p:nvPr>
        </p:nvSpPr>
        <p:spPr/>
        <p:txBody>
          <a:bodyPr/>
          <a:lstStyle/>
          <a:p>
            <a:r>
              <a:rPr lang="en-US" dirty="0"/>
              <a:t>Scene</a:t>
            </a:r>
          </a:p>
        </p:txBody>
      </p:sp>
      <p:sp>
        <p:nvSpPr>
          <p:cNvPr id="3" name="Content Placeholder 2">
            <a:extLst>
              <a:ext uri="{FF2B5EF4-FFF2-40B4-BE49-F238E27FC236}">
                <a16:creationId xmlns:a16="http://schemas.microsoft.com/office/drawing/2014/main" id="{669CDF38-1EC5-2E4C-8F89-7DB987AF9203}"/>
              </a:ext>
            </a:extLst>
          </p:cNvPr>
          <p:cNvSpPr>
            <a:spLocks noGrp="1"/>
          </p:cNvSpPr>
          <p:nvPr>
            <p:ph idx="1"/>
          </p:nvPr>
        </p:nvSpPr>
        <p:spPr/>
        <p:txBody>
          <a:bodyPr>
            <a:normAutofit/>
          </a:bodyPr>
          <a:lstStyle/>
          <a:p>
            <a:r>
              <a:rPr lang="en-US" sz="2800" dirty="0"/>
              <a:t>You don’t want to just “tell” all the time. Mix it up with scene!</a:t>
            </a:r>
          </a:p>
          <a:p>
            <a:r>
              <a:rPr lang="en-US" sz="2800" dirty="0"/>
              <a:t>Creating a scene:</a:t>
            </a:r>
          </a:p>
          <a:p>
            <a:r>
              <a:rPr lang="en-US" sz="2800" dirty="0"/>
              <a:t>--Setting</a:t>
            </a:r>
          </a:p>
          <a:p>
            <a:r>
              <a:rPr lang="en-US" sz="2800" dirty="0"/>
              <a:t>--Dialogue</a:t>
            </a:r>
          </a:p>
          <a:p>
            <a:r>
              <a:rPr lang="en-US" sz="2800" dirty="0"/>
              <a:t>--Action</a:t>
            </a:r>
          </a:p>
        </p:txBody>
      </p:sp>
    </p:spTree>
    <p:extLst>
      <p:ext uri="{BB962C8B-B14F-4D97-AF65-F5344CB8AC3E}">
        <p14:creationId xmlns:p14="http://schemas.microsoft.com/office/powerpoint/2010/main" val="87294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BB13A-41D0-644A-99EF-B6DC8A80D608}"/>
              </a:ext>
            </a:extLst>
          </p:cNvPr>
          <p:cNvSpPr>
            <a:spLocks noGrp="1"/>
          </p:cNvSpPr>
          <p:nvPr>
            <p:ph type="title"/>
          </p:nvPr>
        </p:nvSpPr>
        <p:spPr>
          <a:xfrm>
            <a:off x="695916" y="1078264"/>
            <a:ext cx="3422930" cy="4701473"/>
          </a:xfrm>
        </p:spPr>
        <p:txBody>
          <a:bodyPr>
            <a:normAutofit/>
          </a:bodyPr>
          <a:lstStyle/>
          <a:p>
            <a:pPr algn="r"/>
            <a:r>
              <a:rPr lang="en-US" sz="4400">
                <a:solidFill>
                  <a:srgbClr val="FFFFFF"/>
                </a:solidFill>
              </a:rPr>
              <a:t>Detail and Description</a:t>
            </a:r>
          </a:p>
        </p:txBody>
      </p:sp>
      <p:sp>
        <p:nvSpPr>
          <p:cNvPr id="3" name="Content Placeholder 2">
            <a:extLst>
              <a:ext uri="{FF2B5EF4-FFF2-40B4-BE49-F238E27FC236}">
                <a16:creationId xmlns:a16="http://schemas.microsoft.com/office/drawing/2014/main" id="{4F1DF1CF-56FF-674F-A7D3-BC2768905378}"/>
              </a:ext>
            </a:extLst>
          </p:cNvPr>
          <p:cNvSpPr>
            <a:spLocks noGrp="1"/>
          </p:cNvSpPr>
          <p:nvPr>
            <p:ph idx="1"/>
          </p:nvPr>
        </p:nvSpPr>
        <p:spPr>
          <a:xfrm>
            <a:off x="5114167" y="1078263"/>
            <a:ext cx="6117578" cy="4701474"/>
          </a:xfrm>
          <a:effectLst/>
        </p:spPr>
        <p:txBody>
          <a:bodyPr anchor="ctr">
            <a:normAutofit/>
          </a:bodyPr>
          <a:lstStyle/>
          <a:p>
            <a:r>
              <a:rPr lang="en-US" sz="3600" dirty="0"/>
              <a:t>The writer uses vivid detail to invite the reader in to share the experience on the page.</a:t>
            </a:r>
          </a:p>
          <a:p>
            <a:endParaRPr lang="en-US" dirty="0"/>
          </a:p>
        </p:txBody>
      </p:sp>
    </p:spTree>
    <p:extLst>
      <p:ext uri="{BB962C8B-B14F-4D97-AF65-F5344CB8AC3E}">
        <p14:creationId xmlns:p14="http://schemas.microsoft.com/office/powerpoint/2010/main" val="3853806538"/>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8</TotalTime>
  <Words>387</Words>
  <Application>Microsoft Macintosh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Calisto MT</vt:lpstr>
      <vt:lpstr>Wingdings 2</vt:lpstr>
      <vt:lpstr>SlateVTI</vt:lpstr>
      <vt:lpstr>The Art of Creative Nonfiction</vt:lpstr>
      <vt:lpstr>What is Creative Nonfiction?</vt:lpstr>
      <vt:lpstr>Definition of “Essay”</vt:lpstr>
      <vt:lpstr>With an essay…</vt:lpstr>
      <vt:lpstr>Building Blocks of Creative Nonfiction</vt:lpstr>
      <vt:lpstr>Anecdotes</vt:lpstr>
      <vt:lpstr>Telling your story…</vt:lpstr>
      <vt:lpstr>Scene</vt:lpstr>
      <vt:lpstr>Detail and Description</vt:lpstr>
      <vt:lpstr>But it’s so much more!</vt:lpstr>
      <vt:lpstr>The Source of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Creative Nonfiction</dc:title>
  <dc:creator>Sophfronia Gregory</dc:creator>
  <cp:lastModifiedBy>Sophfronia Gregory</cp:lastModifiedBy>
  <cp:revision>1</cp:revision>
  <dcterms:created xsi:type="dcterms:W3CDTF">2019-06-25T13:33:42Z</dcterms:created>
  <dcterms:modified xsi:type="dcterms:W3CDTF">2019-06-25T13:42:21Z</dcterms:modified>
</cp:coreProperties>
</file>