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1" r:id="rId3"/>
    <p:sldId id="302" r:id="rId4"/>
    <p:sldId id="303" r:id="rId5"/>
    <p:sldId id="304" r:id="rId6"/>
    <p:sldId id="311" r:id="rId7"/>
    <p:sldId id="307" r:id="rId8"/>
    <p:sldId id="313" r:id="rId9"/>
    <p:sldId id="314" r:id="rId10"/>
    <p:sldId id="268" r:id="rId11"/>
    <p:sldId id="296" r:id="rId12"/>
    <p:sldId id="297" r:id="rId13"/>
    <p:sldId id="265" r:id="rId14"/>
    <p:sldId id="281" r:id="rId15"/>
    <p:sldId id="271" r:id="rId16"/>
    <p:sldId id="293" r:id="rId17"/>
    <p:sldId id="294" r:id="rId18"/>
    <p:sldId id="266" r:id="rId19"/>
    <p:sldId id="295" r:id="rId20"/>
    <p:sldId id="315" r:id="rId21"/>
    <p:sldId id="305" r:id="rId22"/>
    <p:sldId id="316" r:id="rId23"/>
    <p:sldId id="312" r:id="rId24"/>
    <p:sldId id="306" r:id="rId25"/>
    <p:sldId id="317" r:id="rId26"/>
    <p:sldId id="298" r:id="rId27"/>
    <p:sldId id="309" r:id="rId28"/>
    <p:sldId id="308" r:id="rId29"/>
    <p:sldId id="300"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22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06062-A4B5-3044-83C3-9DEA136CC0BA}" type="datetimeFigureOut">
              <a:rPr lang="en-US" smtClean="0"/>
              <a:t>4/28/18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17A6F-7976-0C41-B141-23D18D0C2FA0}" type="slidenum">
              <a:rPr lang="en-US" smtClean="0"/>
              <a:t>‹#›</a:t>
            </a:fld>
            <a:endParaRPr lang="en-US"/>
          </a:p>
        </p:txBody>
      </p:sp>
    </p:spTree>
    <p:extLst>
      <p:ext uri="{BB962C8B-B14F-4D97-AF65-F5344CB8AC3E}">
        <p14:creationId xmlns:p14="http://schemas.microsoft.com/office/powerpoint/2010/main" val="2037002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writers</a:t>
            </a:r>
            <a:r>
              <a:rPr lang="en-US" baseline="0" dirty="0" smtClean="0"/>
              <a:t> get overwhelmed because they are thinking in terms of autobiography, how to fit in everything, when really they can be more focused on a certain incident or memory.</a:t>
            </a:r>
          </a:p>
          <a:p>
            <a:r>
              <a:rPr lang="en-US" baseline="0" dirty="0" smtClean="0"/>
              <a:t>--But both seek to apply narrative to real life, and that’s what we’re focusing on today—making life into art.</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3</a:t>
            </a:fld>
            <a:endParaRPr lang="en-US"/>
          </a:p>
        </p:txBody>
      </p:sp>
    </p:spTree>
    <p:extLst>
      <p:ext uri="{BB962C8B-B14F-4D97-AF65-F5344CB8AC3E}">
        <p14:creationId xmlns:p14="http://schemas.microsoft.com/office/powerpoint/2010/main" val="331147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“Resources” tab. This PowerPoint,</a:t>
            </a:r>
            <a:r>
              <a:rPr lang="en-US" baseline="0" dirty="0" smtClean="0"/>
              <a:t> also book lists, helpful links.</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28</a:t>
            </a:fld>
            <a:endParaRPr lang="en-US"/>
          </a:p>
        </p:txBody>
      </p:sp>
    </p:spTree>
    <p:extLst>
      <p:ext uri="{BB962C8B-B14F-4D97-AF65-F5344CB8AC3E}">
        <p14:creationId xmlns:p14="http://schemas.microsoft.com/office/powerpoint/2010/main" val="336583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Donal</a:t>
            </a:r>
            <a:r>
              <a:rPr lang="en-US" baseline="0" dirty="0" smtClean="0"/>
              <a:t> Logue: Gotham, Viking, Sons of Anarchy, more television shows, countless film.</a:t>
            </a:r>
          </a:p>
          <a:p>
            <a:r>
              <a:rPr lang="en-US" baseline="0" dirty="0" smtClean="0"/>
              <a:t>--Look at his piece and note the basics of storytelling.</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4</a:t>
            </a:fld>
            <a:endParaRPr lang="en-US"/>
          </a:p>
        </p:txBody>
      </p:sp>
    </p:spTree>
    <p:extLst>
      <p:ext uri="{BB962C8B-B14F-4D97-AF65-F5344CB8AC3E}">
        <p14:creationId xmlns:p14="http://schemas.microsoft.com/office/powerpoint/2010/main" val="148682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could have been a lurid “tell all” type of book but it’s not. It represents the grace present in both personalities.</a:t>
            </a:r>
          </a:p>
          <a:p>
            <a:r>
              <a:rPr lang="en-US" baseline="0" dirty="0" smtClean="0"/>
              <a:t>--examine the writing, how she has turned her life into art</a:t>
            </a:r>
          </a:p>
          <a:p>
            <a:r>
              <a:rPr lang="en-US" baseline="0" dirty="0" smtClean="0"/>
              <a:t>--How do we make this journey toward turning life into art?</a:t>
            </a:r>
          </a:p>
          <a:p>
            <a:r>
              <a:rPr lang="en-US" dirty="0" smtClean="0"/>
              <a:t>Artistry</a:t>
            </a:r>
            <a:r>
              <a:rPr lang="en-US" baseline="0" dirty="0" smtClean="0"/>
              <a:t> is misunderstood. People think if you pile on pretty words, that’s enough, that’s artistry.</a:t>
            </a:r>
          </a:p>
          <a:p>
            <a:r>
              <a:rPr lang="en-US" baseline="0" dirty="0" smtClean="0"/>
              <a:t>--We’re going to talk about pretty words, yes, but the words have a purpose if you use them properly, if you use them with intention.</a:t>
            </a:r>
            <a:endParaRPr lang="en-US" dirty="0" smtClean="0"/>
          </a:p>
          <a:p>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5</a:t>
            </a:fld>
            <a:endParaRPr lang="en-US"/>
          </a:p>
        </p:txBody>
      </p:sp>
    </p:spTree>
    <p:extLst>
      <p:ext uri="{BB962C8B-B14F-4D97-AF65-F5344CB8AC3E}">
        <p14:creationId xmlns:p14="http://schemas.microsoft.com/office/powerpoint/2010/main" val="380588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Artistry is a magic wand,</a:t>
            </a:r>
            <a:r>
              <a:rPr lang="en-US" baseline="0" dirty="0" smtClean="0"/>
              <a:t> and you must wield it with intention. The best witches and wizards are powerful in their hearts as well as their minds and they can focus that power when the time comes to conjure a spell.</a:t>
            </a:r>
          </a:p>
          <a:p>
            <a:r>
              <a:rPr lang="en-US" baseline="0" dirty="0" smtClean="0"/>
              <a:t>But if you don’t learn well here’s what can happen. </a:t>
            </a:r>
            <a:r>
              <a:rPr lang="en-US" baseline="0" dirty="0" err="1" smtClean="0"/>
              <a:t>Goyle</a:t>
            </a:r>
            <a:r>
              <a:rPr lang="en-US" baseline="0" dirty="0" smtClean="0"/>
              <a:t> conjures </a:t>
            </a:r>
            <a:r>
              <a:rPr lang="en-US" baseline="0" dirty="0" err="1" smtClean="0"/>
              <a:t>fiendfyre</a:t>
            </a:r>
            <a:r>
              <a:rPr lang="en-US" baseline="0" dirty="0" smtClean="0"/>
              <a:t> but he can’t control it and it destroys him.</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6</a:t>
            </a:fld>
            <a:endParaRPr lang="en-US"/>
          </a:p>
        </p:txBody>
      </p:sp>
    </p:spTree>
    <p:extLst>
      <p:ext uri="{BB962C8B-B14F-4D97-AF65-F5344CB8AC3E}">
        <p14:creationId xmlns:p14="http://schemas.microsoft.com/office/powerpoint/2010/main" val="204204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Bill </a:t>
            </a:r>
            <a:r>
              <a:rPr lang="en-US" dirty="0" err="1" smtClean="0"/>
              <a:t>Roorbach</a:t>
            </a:r>
            <a:r>
              <a:rPr lang="en-US" dirty="0" smtClean="0"/>
              <a:t>: “It’s the painful truth of memoir making: you can’t tell it all…Scene is vital. And scene is nearly always what’s</a:t>
            </a:r>
            <a:r>
              <a:rPr lang="en-US" baseline="0" dirty="0" smtClean="0"/>
              <a:t> </a:t>
            </a:r>
            <a:r>
              <a:rPr lang="en-US" dirty="0" smtClean="0"/>
              <a:t>missing when a piece of creative</a:t>
            </a:r>
            <a:r>
              <a:rPr lang="en-US" baseline="0" dirty="0" smtClean="0"/>
              <a:t> nonfiction fails to come to life.”</a:t>
            </a:r>
          </a:p>
          <a:p>
            <a:r>
              <a:rPr lang="en-US" baseline="0" dirty="0" smtClean="0"/>
              <a:t>--Discuss example of the student wanting to explain family dynamics when all she had to do was describe what was on the dinner table and how they were all seated.</a:t>
            </a:r>
          </a:p>
          <a:p>
            <a:r>
              <a:rPr lang="en-US" baseline="0" dirty="0" smtClean="0"/>
              <a:t>--writers lean too much on exposition, or do too much summary, too little scene.</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7</a:t>
            </a:fld>
            <a:endParaRPr lang="en-US"/>
          </a:p>
        </p:txBody>
      </p:sp>
    </p:spTree>
    <p:extLst>
      <p:ext uri="{BB962C8B-B14F-4D97-AF65-F5344CB8AC3E}">
        <p14:creationId xmlns:p14="http://schemas.microsoft.com/office/powerpoint/2010/main" val="219157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a:t>
            </a:r>
            <a:r>
              <a:rPr lang="en-US" baseline="0" dirty="0" smtClean="0"/>
              <a:t> can do so much more than tell us what something looked like. It can tell us where a person is in their day, what their past experience has been, where they’re from, their social class.</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10</a:t>
            </a:fld>
            <a:endParaRPr lang="en-US"/>
          </a:p>
        </p:txBody>
      </p:sp>
    </p:spTree>
    <p:extLst>
      <p:ext uri="{BB962C8B-B14F-4D97-AF65-F5344CB8AC3E}">
        <p14:creationId xmlns:p14="http://schemas.microsoft.com/office/powerpoint/2010/main" val="130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to end (The Bright Hour)</a:t>
            </a:r>
          </a:p>
          <a:p>
            <a:r>
              <a:rPr lang="en-US" baseline="0" dirty="0" smtClean="0"/>
              <a:t>--Switch between past and present (Come to the Edge)</a:t>
            </a:r>
          </a:p>
          <a:p>
            <a:r>
              <a:rPr lang="en-US" baseline="0" dirty="0" smtClean="0"/>
              <a:t>--Tell the story, then examine the effects (Wave)</a:t>
            </a:r>
          </a:p>
          <a:p>
            <a:r>
              <a:rPr lang="en-US" baseline="0" dirty="0" smtClean="0"/>
              <a:t>--I’m offering these as suggestions and it won’t be apparent right away the best way to tell your story. I encourage you to experiment. </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21</a:t>
            </a:fld>
            <a:endParaRPr lang="en-US"/>
          </a:p>
        </p:txBody>
      </p:sp>
    </p:spTree>
    <p:extLst>
      <p:ext uri="{BB962C8B-B14F-4D97-AF65-F5344CB8AC3E}">
        <p14:creationId xmlns:p14="http://schemas.microsoft.com/office/powerpoint/2010/main" val="202975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you get the</a:t>
            </a:r>
            <a:r>
              <a:rPr lang="en-US" baseline="0" dirty="0" smtClean="0"/>
              <a:t> material to work with? You might think, “Well, I know my story, it’s my story!” But do you have access to the details that will take it beyond basic storytelling? Can you flesh it out, put the reader in the scene, understand what you were feeling at the time? This is how you work with memory.</a:t>
            </a:r>
          </a:p>
          <a:p>
            <a:r>
              <a:rPr lang="en-US" baseline="0" dirty="0" smtClean="0"/>
              <a:t>--Digging for clues: What else was going on in the world on these dates? What was I responding to? Where was I emotionally? This can remind you of behaviors you normally do in X weather.</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24</a:t>
            </a:fld>
            <a:endParaRPr lang="en-US"/>
          </a:p>
        </p:txBody>
      </p:sp>
    </p:spTree>
    <p:extLst>
      <p:ext uri="{BB962C8B-B14F-4D97-AF65-F5344CB8AC3E}">
        <p14:creationId xmlns:p14="http://schemas.microsoft.com/office/powerpoint/2010/main" val="224128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First, what do you think you sound like? Next, how do you want to sound?</a:t>
            </a:r>
            <a:endParaRPr lang="en-US" dirty="0"/>
          </a:p>
        </p:txBody>
      </p:sp>
      <p:sp>
        <p:nvSpPr>
          <p:cNvPr id="4" name="Slide Number Placeholder 3"/>
          <p:cNvSpPr>
            <a:spLocks noGrp="1"/>
          </p:cNvSpPr>
          <p:nvPr>
            <p:ph type="sldNum" sz="quarter" idx="10"/>
          </p:nvPr>
        </p:nvSpPr>
        <p:spPr/>
        <p:txBody>
          <a:bodyPr/>
          <a:lstStyle/>
          <a:p>
            <a:fld id="{32417A6F-7976-0C41-B141-23D18D0C2FA0}" type="slidenum">
              <a:rPr lang="en-US" smtClean="0"/>
              <a:t>26</a:t>
            </a:fld>
            <a:endParaRPr lang="en-US"/>
          </a:p>
        </p:txBody>
      </p:sp>
    </p:spTree>
    <p:extLst>
      <p:ext uri="{BB962C8B-B14F-4D97-AF65-F5344CB8AC3E}">
        <p14:creationId xmlns:p14="http://schemas.microsoft.com/office/powerpoint/2010/main" val="380072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D8DEE8-7A87-4E01-8ADE-4C49CDD43F74}" type="datetime1">
              <a:rPr lang="en-US" smtClean="0"/>
              <a:pPr/>
              <a:t>4/28/18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78FA3-38AD-400D-A4D2-18E8EF129E5F}" type="datetime1">
              <a:rPr lang="en-US" smtClean="0"/>
              <a:pPr/>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4A8BBF0-342D-409A-9C0A-B1B451E92883}" type="datetime1">
              <a:rPr lang="en-US" smtClean="0"/>
              <a:pPr/>
              <a:t>4/28/18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4/28/18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4/28/18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13737-8506-438E-ABC0-0BE7E06DCCA6}" type="datetime1">
              <a:rPr lang="en-US" smtClean="0"/>
              <a:pPr/>
              <a:t>4/28/18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58AA-1C84-40C9-BFEE-631CCB17636C}" type="datetime1">
              <a:rPr lang="en-US" smtClean="0"/>
              <a:pPr/>
              <a:t>4/28/18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4/28/18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7886C9C-DC18-4195-8FD5-A50AA931D41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4/28/18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C43563C-D9B3-4432-B336-144C997D6215}" type="datetime1">
              <a:rPr lang="en-US" smtClean="0"/>
              <a:pPr/>
              <a:t>4/28/18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tif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art of memoir</a:t>
            </a:r>
            <a:endParaRPr lang="en-US" dirty="0"/>
          </a:p>
        </p:txBody>
      </p:sp>
      <p:sp>
        <p:nvSpPr>
          <p:cNvPr id="2" name="Subtitle 1"/>
          <p:cNvSpPr>
            <a:spLocks noGrp="1"/>
          </p:cNvSpPr>
          <p:nvPr>
            <p:ph type="subTitle" idx="1"/>
          </p:nvPr>
        </p:nvSpPr>
        <p:spPr>
          <a:xfrm>
            <a:off x="5600701" y="2052959"/>
            <a:ext cx="3390900" cy="3763641"/>
          </a:xfrm>
        </p:spPr>
        <p:txBody>
          <a:bodyPr>
            <a:normAutofit/>
          </a:bodyPr>
          <a:lstStyle/>
          <a:p>
            <a:pPr algn="ctr"/>
            <a:r>
              <a:rPr lang="en-US" sz="2300" dirty="0" smtClean="0"/>
              <a:t>Narrative applied to real life</a:t>
            </a:r>
          </a:p>
          <a:p>
            <a:endParaRPr lang="en-US" dirty="0"/>
          </a:p>
          <a:p>
            <a:pPr algn="ctr"/>
            <a:r>
              <a:rPr lang="en-US" dirty="0" smtClean="0"/>
              <a:t>By Sophfronia Scott</a:t>
            </a:r>
          </a:p>
          <a:p>
            <a:pPr algn="ctr"/>
            <a:endParaRPr lang="en-US" dirty="0"/>
          </a:p>
          <a:p>
            <a:endParaRPr lang="en-US" dirty="0"/>
          </a:p>
        </p:txBody>
      </p:sp>
    </p:spTree>
    <p:extLst>
      <p:ext uri="{BB962C8B-B14F-4D97-AF65-F5344CB8AC3E}">
        <p14:creationId xmlns:p14="http://schemas.microsoft.com/office/powerpoint/2010/main" val="417380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Detail and description</a:t>
            </a:r>
            <a:endParaRPr lang="en-US" dirty="0"/>
          </a:p>
        </p:txBody>
      </p:sp>
      <p:sp>
        <p:nvSpPr>
          <p:cNvPr id="2" name="Content Placeholder 1"/>
          <p:cNvSpPr>
            <a:spLocks noGrp="1"/>
          </p:cNvSpPr>
          <p:nvPr>
            <p:ph idx="1"/>
          </p:nvPr>
        </p:nvSpPr>
        <p:spPr/>
        <p:txBody>
          <a:bodyPr>
            <a:normAutofit/>
          </a:bodyPr>
          <a:lstStyle/>
          <a:p>
            <a:pPr marL="45720" indent="0">
              <a:buNone/>
            </a:pPr>
            <a:endParaRPr lang="en-US" sz="3200" dirty="0" smtClean="0"/>
          </a:p>
          <a:p>
            <a:pPr marL="45720" indent="0">
              <a:buNone/>
            </a:pPr>
            <a:r>
              <a:rPr lang="en-US" sz="3200" dirty="0" smtClean="0"/>
              <a:t>The </a:t>
            </a:r>
            <a:r>
              <a:rPr lang="en-US" sz="3200" dirty="0"/>
              <a:t>writer </a:t>
            </a:r>
            <a:r>
              <a:rPr lang="en-US" sz="3200" dirty="0" smtClean="0"/>
              <a:t>uses vivid detail to invite the reader in to share the experience on the page.</a:t>
            </a:r>
            <a:endParaRPr lang="en-US" sz="3200" dirty="0"/>
          </a:p>
        </p:txBody>
      </p:sp>
    </p:spTree>
    <p:extLst>
      <p:ext uri="{BB962C8B-B14F-4D97-AF65-F5344CB8AC3E}">
        <p14:creationId xmlns:p14="http://schemas.microsoft.com/office/powerpoint/2010/main" val="30572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veFlyEssa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38412" cy="6858000"/>
          </a:xfrm>
          <a:prstGeom prst="rect">
            <a:avLst/>
          </a:prstGeom>
        </p:spPr>
      </p:pic>
    </p:spTree>
    <p:extLst>
      <p:ext uri="{BB962C8B-B14F-4D97-AF65-F5344CB8AC3E}">
        <p14:creationId xmlns:p14="http://schemas.microsoft.com/office/powerpoint/2010/main" val="25877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listening</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2800" dirty="0" smtClean="0"/>
              <a:t>--What details do you hear?</a:t>
            </a:r>
          </a:p>
          <a:p>
            <a:endParaRPr lang="en-US" sz="2800" dirty="0"/>
          </a:p>
          <a:p>
            <a:r>
              <a:rPr lang="en-US" sz="2800" dirty="0" smtClean="0"/>
              <a:t>--What are you learning from the detail beyond “this is what he/she/it looks like.”</a:t>
            </a:r>
            <a:endParaRPr lang="en-US" sz="2800" dirty="0"/>
          </a:p>
        </p:txBody>
      </p:sp>
    </p:spTree>
    <p:extLst>
      <p:ext uri="{BB962C8B-B14F-4D97-AF65-F5344CB8AC3E}">
        <p14:creationId xmlns:p14="http://schemas.microsoft.com/office/powerpoint/2010/main" val="9694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Metaphor</a:t>
            </a:r>
            <a:endParaRPr lang="en-US" dirty="0"/>
          </a:p>
        </p:txBody>
      </p:sp>
      <p:sp>
        <p:nvSpPr>
          <p:cNvPr id="2" name="Content Placeholder 1"/>
          <p:cNvSpPr>
            <a:spLocks noGrp="1"/>
          </p:cNvSpPr>
          <p:nvPr>
            <p:ph idx="1"/>
          </p:nvPr>
        </p:nvSpPr>
        <p:spPr/>
        <p:txBody>
          <a:bodyPr>
            <a:normAutofit fontScale="92500"/>
          </a:bodyPr>
          <a:lstStyle/>
          <a:p>
            <a:pPr marL="45720" indent="0">
              <a:buNone/>
            </a:pPr>
            <a:endParaRPr lang="en-US" dirty="0" smtClean="0"/>
          </a:p>
          <a:p>
            <a:pPr marL="45720" indent="0">
              <a:buNone/>
            </a:pPr>
            <a:r>
              <a:rPr lang="en-US" dirty="0"/>
              <a:t> </a:t>
            </a:r>
          </a:p>
          <a:p>
            <a:pPr lvl="0"/>
            <a:r>
              <a:rPr lang="en-US" sz="2800" dirty="0"/>
              <a:t>A figure of speech in which a word or phrase is applied to an object or action to which it is not literally applicable</a:t>
            </a:r>
            <a:r>
              <a:rPr lang="en-US" sz="2800" dirty="0" smtClean="0"/>
              <a:t>.</a:t>
            </a:r>
          </a:p>
          <a:p>
            <a:pPr marL="45720" lvl="0" indent="0">
              <a:buNone/>
            </a:pPr>
            <a:endParaRPr lang="en-US" sz="2800" dirty="0"/>
          </a:p>
          <a:p>
            <a:pPr lvl="0"/>
            <a:r>
              <a:rPr lang="en-US" sz="2800" dirty="0"/>
              <a:t>A thing regarded as representative or symbolic of something else, especially something abstract.</a:t>
            </a:r>
          </a:p>
          <a:p>
            <a:endParaRPr lang="en-US" sz="2800" dirty="0"/>
          </a:p>
        </p:txBody>
      </p:sp>
    </p:spTree>
    <p:extLst>
      <p:ext uri="{BB962C8B-B14F-4D97-AF65-F5344CB8AC3E}">
        <p14:creationId xmlns:p14="http://schemas.microsoft.com/office/powerpoint/2010/main" val="3682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Metaphor</a:t>
            </a:r>
            <a:endParaRPr lang="en-US" dirty="0"/>
          </a:p>
        </p:txBody>
      </p:sp>
      <p:sp>
        <p:nvSpPr>
          <p:cNvPr id="2" name="Content Placeholder 1"/>
          <p:cNvSpPr>
            <a:spLocks noGrp="1"/>
          </p:cNvSpPr>
          <p:nvPr>
            <p:ph idx="1"/>
          </p:nvPr>
        </p:nvSpPr>
        <p:spPr/>
        <p:txBody>
          <a:bodyPr>
            <a:normAutofit/>
          </a:bodyPr>
          <a:lstStyle/>
          <a:p>
            <a:pPr marL="45720" indent="0">
              <a:buNone/>
            </a:pPr>
            <a:endParaRPr lang="en-US" sz="3200" dirty="0" smtClean="0"/>
          </a:p>
          <a:p>
            <a:pPr marL="45720" indent="0" algn="ctr">
              <a:buNone/>
            </a:pPr>
            <a:r>
              <a:rPr lang="en-US" sz="3200" dirty="0" smtClean="0"/>
              <a:t>Metaphor helps us to understand what this experience in the past actually meant.</a:t>
            </a:r>
          </a:p>
          <a:p>
            <a:pPr marL="45720" indent="0">
              <a:buNone/>
            </a:pPr>
            <a:r>
              <a:rPr lang="en-US" sz="3200" dirty="0" smtClean="0"/>
              <a:t>                       -Sue William Silverman</a:t>
            </a:r>
            <a:endParaRPr lang="en-US" sz="3200" dirty="0"/>
          </a:p>
        </p:txBody>
      </p:sp>
    </p:spTree>
    <p:extLst>
      <p:ext uri="{BB962C8B-B14F-4D97-AF65-F5344CB8AC3E}">
        <p14:creationId xmlns:p14="http://schemas.microsoft.com/office/powerpoint/2010/main" val="176924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97000" y="2146300"/>
            <a:ext cx="6337300" cy="2565400"/>
          </a:xfrm>
          <a:prstGeom prst="rect">
            <a:avLst/>
          </a:prstGeom>
        </p:spPr>
      </p:pic>
    </p:spTree>
    <p:extLst>
      <p:ext uri="{BB962C8B-B14F-4D97-AF65-F5344CB8AC3E}">
        <p14:creationId xmlns:p14="http://schemas.microsoft.com/office/powerpoint/2010/main" val="9007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berSk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0"/>
            <a:ext cx="8196416" cy="6858000"/>
          </a:xfrm>
          <a:prstGeom prst="rect">
            <a:avLst/>
          </a:prstGeom>
        </p:spPr>
      </p:pic>
    </p:spTree>
    <p:extLst>
      <p:ext uri="{BB962C8B-B14F-4D97-AF65-F5344CB8AC3E}">
        <p14:creationId xmlns:p14="http://schemas.microsoft.com/office/powerpoint/2010/main" val="138148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940363_10103317282631141_161078514867068701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40087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Metaphor</a:t>
            </a:r>
            <a:endParaRPr lang="en-US" dirty="0"/>
          </a:p>
        </p:txBody>
      </p:sp>
      <p:sp>
        <p:nvSpPr>
          <p:cNvPr id="2" name="Content Placeholder 1"/>
          <p:cNvSpPr>
            <a:spLocks noGrp="1"/>
          </p:cNvSpPr>
          <p:nvPr>
            <p:ph idx="1"/>
          </p:nvPr>
        </p:nvSpPr>
        <p:spPr/>
        <p:txBody>
          <a:bodyPr/>
          <a:lstStyle/>
          <a:p>
            <a:pPr marL="45720" indent="0">
              <a:buNone/>
            </a:pPr>
            <a:endParaRPr lang="en-US" dirty="0" smtClean="0"/>
          </a:p>
          <a:p>
            <a:pPr marL="45720" indent="0">
              <a:buNone/>
            </a:pPr>
            <a:endParaRPr lang="en-US" dirty="0"/>
          </a:p>
          <a:p>
            <a:pPr marL="45720" indent="0" algn="ctr">
              <a:buNone/>
            </a:pPr>
            <a:r>
              <a:rPr lang="en-US" sz="3200" dirty="0" smtClean="0"/>
              <a:t>“Once </a:t>
            </a:r>
            <a:r>
              <a:rPr lang="en-US" sz="3200" dirty="0"/>
              <a:t>you have developed metaphor, you’ve transformed your life into art and all art is universal.” </a:t>
            </a:r>
            <a:endParaRPr lang="en-US" sz="3200" dirty="0" smtClean="0"/>
          </a:p>
          <a:p>
            <a:pPr marL="45720" indent="0" algn="ctr">
              <a:buNone/>
            </a:pPr>
            <a:r>
              <a:rPr lang="en-US" sz="3200" dirty="0" smtClean="0"/>
              <a:t>–Sue William Silverman</a:t>
            </a:r>
            <a:endParaRPr lang="en-US" sz="3200" dirty="0"/>
          </a:p>
        </p:txBody>
      </p:sp>
    </p:spTree>
    <p:extLst>
      <p:ext uri="{BB962C8B-B14F-4D97-AF65-F5344CB8AC3E}">
        <p14:creationId xmlns:p14="http://schemas.microsoft.com/office/powerpoint/2010/main" val="165450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4000" dirty="0" smtClean="0"/>
              <a:t>A Mind Like a Steel Trap</a:t>
            </a:r>
            <a:endParaRPr lang="en-US" sz="4000" dirty="0"/>
          </a:p>
        </p:txBody>
      </p:sp>
    </p:spTree>
    <p:extLst>
      <p:ext uri="{BB962C8B-B14F-4D97-AF65-F5344CB8AC3E}">
        <p14:creationId xmlns:p14="http://schemas.microsoft.com/office/powerpoint/2010/main" val="11442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algn="ctr"/>
            <a:r>
              <a:rPr lang="en-US" sz="3200" dirty="0" smtClean="0"/>
              <a:t>What are your most pressing questions about writing memoir?</a:t>
            </a:r>
            <a:endParaRPr lang="en-US" sz="3200" dirty="0"/>
          </a:p>
        </p:txBody>
      </p:sp>
    </p:spTree>
    <p:extLst>
      <p:ext uri="{BB962C8B-B14F-4D97-AF65-F5344CB8AC3E}">
        <p14:creationId xmlns:p14="http://schemas.microsoft.com/office/powerpoint/2010/main" val="38811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359668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arc</a:t>
            </a:r>
            <a:endParaRPr lang="en-US" dirty="0"/>
          </a:p>
        </p:txBody>
      </p:sp>
      <p:sp>
        <p:nvSpPr>
          <p:cNvPr id="3" name="Content Placeholder 2"/>
          <p:cNvSpPr>
            <a:spLocks noGrp="1"/>
          </p:cNvSpPr>
          <p:nvPr>
            <p:ph idx="1"/>
          </p:nvPr>
        </p:nvSpPr>
        <p:spPr/>
        <p:txBody>
          <a:bodyPr>
            <a:normAutofit/>
          </a:bodyPr>
          <a:lstStyle/>
          <a:p>
            <a:pPr algn="ctr"/>
            <a:r>
              <a:rPr lang="en-US" sz="2800" dirty="0" smtClean="0"/>
              <a:t>What’s the best way to tell your story?</a:t>
            </a:r>
          </a:p>
          <a:p>
            <a:pPr algn="ctr"/>
            <a:endParaRPr lang="en-US" sz="2800" dirty="0"/>
          </a:p>
          <a:p>
            <a:pPr marL="457200" indent="-457200" algn="ctr">
              <a:buFont typeface="Arial"/>
              <a:buChar char="•"/>
            </a:pPr>
            <a:r>
              <a:rPr lang="en-US" sz="2800" dirty="0" smtClean="0"/>
              <a:t>Beginning to end </a:t>
            </a:r>
          </a:p>
          <a:p>
            <a:pPr marL="457200" indent="-457200" algn="ctr">
              <a:buFont typeface="Arial"/>
              <a:buChar char="•"/>
            </a:pPr>
            <a:r>
              <a:rPr lang="en-US" sz="2800" dirty="0" smtClean="0"/>
              <a:t>Switch between past and present</a:t>
            </a:r>
          </a:p>
          <a:p>
            <a:pPr marL="457200" indent="-457200" algn="ctr">
              <a:buFont typeface="Arial"/>
              <a:buChar char="•"/>
            </a:pPr>
            <a:r>
              <a:rPr lang="en-US" sz="2800" dirty="0" smtClean="0"/>
              <a:t>Tell the story, then spend rest of book examining the effects</a:t>
            </a:r>
            <a:endParaRPr lang="en-US" sz="2800" dirty="0"/>
          </a:p>
        </p:txBody>
      </p:sp>
    </p:spTree>
    <p:extLst>
      <p:ext uri="{BB962C8B-B14F-4D97-AF65-F5344CB8AC3E}">
        <p14:creationId xmlns:p14="http://schemas.microsoft.com/office/powerpoint/2010/main" val="211808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Tension through structure</a:t>
            </a:r>
            <a:endParaRPr lang="en-US" dirty="0"/>
          </a:p>
        </p:txBody>
      </p:sp>
      <p:sp>
        <p:nvSpPr>
          <p:cNvPr id="3" name="Content Placeholder 2"/>
          <p:cNvSpPr>
            <a:spLocks noGrp="1"/>
          </p:cNvSpPr>
          <p:nvPr>
            <p:ph idx="1"/>
          </p:nvPr>
        </p:nvSpPr>
        <p:spPr/>
        <p:txBody>
          <a:bodyPr>
            <a:normAutofit/>
          </a:bodyPr>
          <a:lstStyle/>
          <a:p>
            <a:pPr>
              <a:buFont typeface="+mj-lt"/>
              <a:buAutoNum type="arabicPeriod"/>
            </a:pPr>
            <a:endParaRPr lang="en-US" sz="2800" dirty="0" smtClean="0"/>
          </a:p>
          <a:p>
            <a:pPr>
              <a:buFont typeface="+mj-lt"/>
              <a:buAutoNum type="arabicPeriod"/>
            </a:pPr>
            <a:r>
              <a:rPr lang="en-US" sz="2800" dirty="0"/>
              <a:t> </a:t>
            </a:r>
            <a:r>
              <a:rPr lang="en-US" sz="2800" dirty="0" smtClean="0"/>
              <a:t>Withholding Information</a:t>
            </a:r>
          </a:p>
          <a:p>
            <a:pPr>
              <a:buFont typeface="+mj-lt"/>
              <a:buAutoNum type="arabicPeriod"/>
            </a:pPr>
            <a:r>
              <a:rPr lang="en-US" sz="2800" dirty="0" smtClean="0"/>
              <a:t> Manipulating Time</a:t>
            </a:r>
          </a:p>
          <a:p>
            <a:pPr>
              <a:buFont typeface="+mj-lt"/>
              <a:buAutoNum type="arabicPeriod"/>
            </a:pPr>
            <a:r>
              <a:rPr lang="en-US" sz="2800" dirty="0" smtClean="0"/>
              <a:t> Juxtaposition</a:t>
            </a:r>
          </a:p>
          <a:p>
            <a:pPr>
              <a:buFont typeface="+mj-lt"/>
              <a:buAutoNum type="arabicPeriod"/>
            </a:pPr>
            <a:r>
              <a:rPr lang="en-US" sz="2800" dirty="0" smtClean="0"/>
              <a:t> Well-placed Questions</a:t>
            </a:r>
            <a:endParaRPr lang="en-US" sz="2800" dirty="0"/>
          </a:p>
        </p:txBody>
      </p:sp>
    </p:spTree>
    <p:extLst>
      <p:ext uri="{BB962C8B-B14F-4D97-AF65-F5344CB8AC3E}">
        <p14:creationId xmlns:p14="http://schemas.microsoft.com/office/powerpoint/2010/main" val="391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avecover.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4700016" y="812800"/>
            <a:ext cx="3200400" cy="5110480"/>
          </a:xfrm>
        </p:spPr>
      </p:pic>
      <p:sp>
        <p:nvSpPr>
          <p:cNvPr id="4" name="Title 3"/>
          <p:cNvSpPr>
            <a:spLocks noGrp="1"/>
          </p:cNvSpPr>
          <p:nvPr>
            <p:ph type="title"/>
          </p:nvPr>
        </p:nvSpPr>
        <p:spPr/>
        <p:txBody>
          <a:bodyPr/>
          <a:lstStyle/>
          <a:p>
            <a:endParaRPr lang="en-US"/>
          </a:p>
        </p:txBody>
      </p:sp>
      <p:pic>
        <p:nvPicPr>
          <p:cNvPr id="3" name="Content Placeholder 2" descr="Wildcover.jpg"/>
          <p:cNvPicPr>
            <a:picLocks noGrp="1" noChangeAspect="1"/>
          </p:cNvPicPr>
          <p:nvPr>
            <p:ph sz="half" idx="1"/>
          </p:nvPr>
        </p:nvPicPr>
        <p:blipFill>
          <a:blip r:embed="rId3">
            <a:extLst>
              <a:ext uri="{28A0092B-C50C-407E-A947-70E740481C1C}">
                <a14:useLocalDpi xmlns:a14="http://schemas.microsoft.com/office/drawing/2010/main" val="0"/>
              </a:ext>
            </a:extLst>
          </a:blip>
          <a:srcRect l="-16462" r="-16462"/>
          <a:stretch>
            <a:fillRect/>
          </a:stretch>
        </p:blipFill>
        <p:spPr>
          <a:xfrm>
            <a:off x="822325" y="1096962"/>
            <a:ext cx="4159836" cy="4826317"/>
          </a:xfrm>
        </p:spPr>
      </p:pic>
    </p:spTree>
    <p:extLst>
      <p:ext uri="{BB962C8B-B14F-4D97-AF65-F5344CB8AC3E}">
        <p14:creationId xmlns:p14="http://schemas.microsoft.com/office/powerpoint/2010/main" val="4021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discovery</a:t>
            </a:r>
            <a:endParaRPr lang="en-US" dirty="0"/>
          </a:p>
        </p:txBody>
      </p:sp>
      <p:sp>
        <p:nvSpPr>
          <p:cNvPr id="3" name="Content Placeholder 2"/>
          <p:cNvSpPr>
            <a:spLocks noGrp="1"/>
          </p:cNvSpPr>
          <p:nvPr>
            <p:ph idx="1"/>
          </p:nvPr>
        </p:nvSpPr>
        <p:spPr/>
        <p:txBody>
          <a:bodyPr/>
          <a:lstStyle/>
          <a:p>
            <a:pPr>
              <a:buFont typeface="Arial"/>
              <a:buChar char="•"/>
            </a:pPr>
            <a:endParaRPr lang="en-US" dirty="0"/>
          </a:p>
          <a:p>
            <a:pPr>
              <a:buFont typeface="Arial"/>
              <a:buChar char="•"/>
            </a:pPr>
            <a:endParaRPr lang="en-US" dirty="0" smtClean="0"/>
          </a:p>
          <a:p>
            <a:pPr algn="ctr">
              <a:buFont typeface="Arial"/>
              <a:buChar char="•"/>
            </a:pPr>
            <a:r>
              <a:rPr lang="en-US" sz="2800" dirty="0" smtClean="0"/>
              <a:t>Journaling</a:t>
            </a:r>
          </a:p>
          <a:p>
            <a:pPr algn="ctr">
              <a:buFont typeface="Arial"/>
              <a:buChar char="•"/>
            </a:pPr>
            <a:r>
              <a:rPr lang="en-US" sz="2800" dirty="0" smtClean="0"/>
              <a:t>Interviews</a:t>
            </a:r>
          </a:p>
          <a:p>
            <a:pPr algn="ctr">
              <a:buFont typeface="Arial"/>
              <a:buChar char="•"/>
            </a:pPr>
            <a:r>
              <a:rPr lang="en-US" sz="2800" dirty="0" smtClean="0"/>
              <a:t>Digging for clues (check weather reports, news reports, calendars, etc.)</a:t>
            </a:r>
            <a:endParaRPr lang="en-US" sz="2800" dirty="0"/>
          </a:p>
        </p:txBody>
      </p:sp>
    </p:spTree>
    <p:extLst>
      <p:ext uri="{BB962C8B-B14F-4D97-AF65-F5344CB8AC3E}">
        <p14:creationId xmlns:p14="http://schemas.microsoft.com/office/powerpoint/2010/main" val="20537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journaling</a:t>
            </a:r>
            <a:endParaRPr lang="en-US" dirty="0"/>
          </a:p>
        </p:txBody>
      </p:sp>
      <p:sp>
        <p:nvSpPr>
          <p:cNvPr id="3" name="Content Placeholder 2"/>
          <p:cNvSpPr>
            <a:spLocks noGrp="1"/>
          </p:cNvSpPr>
          <p:nvPr>
            <p:ph idx="1"/>
          </p:nvPr>
        </p:nvSpPr>
        <p:spPr/>
        <p:txBody>
          <a:bodyPr>
            <a:normAutofit/>
          </a:bodyPr>
          <a:lstStyle/>
          <a:p>
            <a:r>
              <a:rPr lang="en-US" sz="2800" dirty="0" smtClean="0"/>
              <a:t>How can you tell a story to someone if you haven’t first told it to yourself?</a:t>
            </a:r>
          </a:p>
          <a:p>
            <a:endParaRPr lang="en-US" sz="2800" dirty="0"/>
          </a:p>
          <a:p>
            <a:r>
              <a:rPr lang="en-US" sz="2800" dirty="0" smtClean="0"/>
              <a:t>Capturing in the moment emotions and details that will soften or even disappear for you over time.</a:t>
            </a:r>
            <a:endParaRPr lang="en-US" sz="2800" dirty="0"/>
          </a:p>
        </p:txBody>
      </p:sp>
    </p:spTree>
    <p:extLst>
      <p:ext uri="{BB962C8B-B14F-4D97-AF65-F5344CB8AC3E}">
        <p14:creationId xmlns:p14="http://schemas.microsoft.com/office/powerpoint/2010/main" val="119404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and “Practicing” your voice</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sz="2800" dirty="0" smtClean="0"/>
              <a:t>--Letter writing</a:t>
            </a:r>
          </a:p>
          <a:p>
            <a:endParaRPr lang="en-US" sz="2800" dirty="0"/>
          </a:p>
          <a:p>
            <a:r>
              <a:rPr lang="en-US" sz="2800" dirty="0" smtClean="0"/>
              <a:t>--Journaling (what does a journaling practice look like?)</a:t>
            </a:r>
          </a:p>
          <a:p>
            <a:endParaRPr lang="en-US" sz="2800" dirty="0" smtClean="0"/>
          </a:p>
          <a:p>
            <a:r>
              <a:rPr lang="en-US" sz="2800" dirty="0" smtClean="0"/>
              <a:t>**When journaling you are figuring out what/how you think</a:t>
            </a:r>
          </a:p>
          <a:p>
            <a:r>
              <a:rPr lang="en-US" sz="2800" dirty="0" smtClean="0"/>
              <a:t>**You are also practicing what we’re learning today</a:t>
            </a:r>
            <a:endParaRPr lang="en-US" sz="2800" dirty="0"/>
          </a:p>
        </p:txBody>
      </p:sp>
    </p:spTree>
    <p:extLst>
      <p:ext uri="{BB962C8B-B14F-4D97-AF65-F5344CB8AC3E}">
        <p14:creationId xmlns:p14="http://schemas.microsoft.com/office/powerpoint/2010/main" val="232507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4000" dirty="0" smtClean="0"/>
              <a:t>What they don’t tell you about…</a:t>
            </a:r>
            <a:endParaRPr lang="en-US" sz="4000" dirty="0"/>
          </a:p>
        </p:txBody>
      </p:sp>
    </p:spTree>
    <p:extLst>
      <p:ext uri="{BB962C8B-B14F-4D97-AF65-F5344CB8AC3E}">
        <p14:creationId xmlns:p14="http://schemas.microsoft.com/office/powerpoint/2010/main" val="144695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algn="ctr"/>
            <a:endParaRPr lang="en-US" sz="3200" dirty="0" smtClean="0"/>
          </a:p>
          <a:p>
            <a:pPr algn="ctr"/>
            <a:endParaRPr lang="en-US" sz="3200" dirty="0" smtClean="0"/>
          </a:p>
          <a:p>
            <a:pPr algn="ctr"/>
            <a:r>
              <a:rPr lang="en-US" sz="3600" dirty="0" err="1" smtClean="0"/>
              <a:t>Sophfronia.com</a:t>
            </a:r>
            <a:endParaRPr lang="en-US" sz="3600" dirty="0" smtClean="0"/>
          </a:p>
          <a:p>
            <a:pPr algn="ctr"/>
            <a:r>
              <a:rPr lang="en-US" sz="3600" dirty="0" smtClean="0"/>
              <a:t>Menu item: “Teaching”</a:t>
            </a:r>
            <a:endParaRPr lang="en-US" sz="3600" dirty="0"/>
          </a:p>
        </p:txBody>
      </p:sp>
    </p:spTree>
    <p:extLst>
      <p:ext uri="{BB962C8B-B14F-4D97-AF65-F5344CB8AC3E}">
        <p14:creationId xmlns:p14="http://schemas.microsoft.com/office/powerpoint/2010/main" val="360661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smtClean="0"/>
              <a:t>May your strength give us strength</a:t>
            </a:r>
          </a:p>
          <a:p>
            <a:r>
              <a:rPr lang="en-US" sz="2800" dirty="0" smtClean="0"/>
              <a:t>May your faith give us faith</a:t>
            </a:r>
          </a:p>
          <a:p>
            <a:r>
              <a:rPr lang="en-US" sz="2800" dirty="0" smtClean="0"/>
              <a:t>May your hope give us hope</a:t>
            </a:r>
          </a:p>
          <a:p>
            <a:r>
              <a:rPr lang="en-US" sz="2800" dirty="0" smtClean="0"/>
              <a:t>May your love bring us love</a:t>
            </a:r>
          </a:p>
          <a:p>
            <a:endParaRPr lang="en-US" sz="2800" dirty="0"/>
          </a:p>
          <a:p>
            <a:r>
              <a:rPr lang="en-US" sz="2800" dirty="0"/>
              <a:t>	</a:t>
            </a:r>
            <a:r>
              <a:rPr lang="en-US" sz="2800" dirty="0" smtClean="0"/>
              <a:t>	“Into the Fire” by Bruce Springsteen</a:t>
            </a:r>
            <a:endParaRPr lang="en-US" sz="2800" dirty="0"/>
          </a:p>
        </p:txBody>
      </p:sp>
    </p:spTree>
    <p:extLst>
      <p:ext uri="{BB962C8B-B14F-4D97-AF65-F5344CB8AC3E}">
        <p14:creationId xmlns:p14="http://schemas.microsoft.com/office/powerpoint/2010/main" val="42299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pringsteencover.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201" t="7740" r="-1201" b="7513"/>
          <a:stretch/>
        </p:blipFill>
        <p:spPr>
          <a:xfrm>
            <a:off x="861386" y="914400"/>
            <a:ext cx="3200400" cy="4089162"/>
          </a:xfrm>
        </p:spPr>
      </p:pic>
      <p:pic>
        <p:nvPicPr>
          <p:cNvPr id="6" name="Content Placeholder 5" descr="Didioncover.jp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2099" r="2619" b="8329"/>
          <a:stretch/>
        </p:blipFill>
        <p:spPr>
          <a:xfrm>
            <a:off x="4700016" y="914400"/>
            <a:ext cx="3116585" cy="4089162"/>
          </a:xfrm>
        </p:spPr>
      </p:pic>
      <p:sp>
        <p:nvSpPr>
          <p:cNvPr id="4" name="Title 3"/>
          <p:cNvSpPr>
            <a:spLocks noGrp="1"/>
          </p:cNvSpPr>
          <p:nvPr>
            <p:ph type="title"/>
          </p:nvPr>
        </p:nvSpPr>
        <p:spPr/>
        <p:txBody>
          <a:bodyPr/>
          <a:lstStyle/>
          <a:p>
            <a:r>
              <a:rPr lang="en-US" dirty="0" smtClean="0"/>
              <a:t>What’s the difference?</a:t>
            </a:r>
            <a:endParaRPr lang="en-US" dirty="0"/>
          </a:p>
        </p:txBody>
      </p:sp>
    </p:spTree>
    <p:extLst>
      <p:ext uri="{BB962C8B-B14F-4D97-AF65-F5344CB8AC3E}">
        <p14:creationId xmlns:p14="http://schemas.microsoft.com/office/powerpoint/2010/main" val="401881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ChildofFaith_cover_approved.jpg"/>
          <p:cNvPicPr>
            <a:picLocks noGrp="1" noChangeAspect="1"/>
          </p:cNvPicPr>
          <p:nvPr>
            <p:ph sz="half" idx="1"/>
          </p:nvPr>
        </p:nvPicPr>
        <p:blipFill>
          <a:blip r:embed="rId2">
            <a:extLst>
              <a:ext uri="{28A0092B-C50C-407E-A947-70E740481C1C}">
                <a14:useLocalDpi xmlns:a14="http://schemas.microsoft.com/office/drawing/2010/main" val="0"/>
              </a:ext>
            </a:extLst>
          </a:blip>
          <a:srcRect l="-16620" r="-16620"/>
          <a:stretch>
            <a:fillRect/>
          </a:stretch>
        </p:blipFill>
        <p:spPr>
          <a:xfrm>
            <a:off x="-318237" y="721360"/>
            <a:ext cx="4758122" cy="5519421"/>
          </a:xfrm>
        </p:spPr>
      </p:pic>
      <p:pic>
        <p:nvPicPr>
          <p:cNvPr id="6" name="Content Placeholder 5" descr="Sophfronia and Tain 5.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6"/>
          <a:stretch/>
        </p:blipFill>
        <p:spPr>
          <a:xfrm>
            <a:off x="4165600" y="1097280"/>
            <a:ext cx="4800600" cy="3712464"/>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2457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nal_logue_a_p.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7182" b="11738"/>
          <a:stretch/>
        </p:blipFill>
        <p:spPr>
          <a:xfrm>
            <a:off x="822960" y="1034836"/>
            <a:ext cx="3200400" cy="3895344"/>
          </a:xfrm>
        </p:spPr>
      </p:pic>
      <p:pic>
        <p:nvPicPr>
          <p:cNvPr id="5" name="Content Placeholder 4" descr="Donal.facebook.tiff"/>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4953" b="11050"/>
          <a:stretch/>
        </p:blipFill>
        <p:spPr>
          <a:xfrm>
            <a:off x="4700016" y="689769"/>
            <a:ext cx="3200400" cy="4259049"/>
          </a:xfrm>
        </p:spPr>
      </p:pic>
      <p:sp>
        <p:nvSpPr>
          <p:cNvPr id="4" name="Title 3"/>
          <p:cNvSpPr>
            <a:spLocks noGrp="1"/>
          </p:cNvSpPr>
          <p:nvPr>
            <p:ph type="title"/>
          </p:nvPr>
        </p:nvSpPr>
        <p:spPr/>
        <p:txBody>
          <a:bodyPr/>
          <a:lstStyle/>
          <a:p>
            <a:r>
              <a:rPr lang="en-US" dirty="0" smtClean="0"/>
              <a:t>How to begin</a:t>
            </a:r>
            <a:endParaRPr lang="en-US" dirty="0"/>
          </a:p>
        </p:txBody>
      </p:sp>
    </p:spTree>
    <p:extLst>
      <p:ext uri="{BB962C8B-B14F-4D97-AF65-F5344CB8AC3E}">
        <p14:creationId xmlns:p14="http://schemas.microsoft.com/office/powerpoint/2010/main" val="1156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it would be nice to end up</a:t>
            </a:r>
            <a:endParaRPr lang="en-US" dirty="0"/>
          </a:p>
        </p:txBody>
      </p:sp>
      <p:pic>
        <p:nvPicPr>
          <p:cNvPr id="4" name="Content Placeholder 3" descr="cometotheedge.jpg"/>
          <p:cNvPicPr>
            <a:picLocks noGrp="1" noChangeAspect="1"/>
          </p:cNvPicPr>
          <p:nvPr>
            <p:ph idx="1"/>
          </p:nvPr>
        </p:nvPicPr>
        <p:blipFill>
          <a:blip r:embed="rId3">
            <a:extLst>
              <a:ext uri="{28A0092B-C50C-407E-A947-70E740481C1C}">
                <a14:useLocalDpi xmlns:a14="http://schemas.microsoft.com/office/drawing/2010/main" val="0"/>
              </a:ext>
            </a:extLst>
          </a:blip>
          <a:srcRect l="-109713" r="-109713"/>
          <a:stretch>
            <a:fillRect/>
          </a:stretch>
        </p:blipFill>
        <p:spPr>
          <a:xfrm>
            <a:off x="822325" y="1100138"/>
            <a:ext cx="7521575" cy="3728244"/>
          </a:xfrm>
        </p:spPr>
      </p:pic>
    </p:spTree>
    <p:extLst>
      <p:ext uri="{BB962C8B-B14F-4D97-AF65-F5344CB8AC3E}">
        <p14:creationId xmlns:p14="http://schemas.microsoft.com/office/powerpoint/2010/main" val="2429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you’re not careful…</a:t>
            </a:r>
            <a:endParaRPr lang="en-US" dirty="0"/>
          </a:p>
        </p:txBody>
      </p:sp>
      <p:pic>
        <p:nvPicPr>
          <p:cNvPr id="4" name="Content Placeholder 3" descr="goyle.jpg"/>
          <p:cNvPicPr>
            <a:picLocks noGrp="1" noChangeAspect="1"/>
          </p:cNvPicPr>
          <p:nvPr>
            <p:ph idx="1"/>
          </p:nvPr>
        </p:nvPicPr>
        <p:blipFill>
          <a:blip r:embed="rId3">
            <a:extLst>
              <a:ext uri="{28A0092B-C50C-407E-A947-70E740481C1C}">
                <a14:useLocalDpi xmlns:a14="http://schemas.microsoft.com/office/drawing/2010/main" val="0"/>
              </a:ext>
            </a:extLst>
          </a:blip>
          <a:srcRect l="5667" r="5667"/>
          <a:stretch>
            <a:fillRect/>
          </a:stretch>
        </p:blipFill>
        <p:spPr/>
      </p:pic>
    </p:spTree>
    <p:extLst>
      <p:ext uri="{BB962C8B-B14F-4D97-AF65-F5344CB8AC3E}">
        <p14:creationId xmlns:p14="http://schemas.microsoft.com/office/powerpoint/2010/main" val="67102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Scenemaking</a:t>
            </a:r>
            <a:endParaRPr lang="en-US" dirty="0"/>
          </a:p>
        </p:txBody>
      </p:sp>
      <p:sp>
        <p:nvSpPr>
          <p:cNvPr id="3" name="Content Placeholder 2"/>
          <p:cNvSpPr>
            <a:spLocks noGrp="1"/>
          </p:cNvSpPr>
          <p:nvPr>
            <p:ph idx="1"/>
          </p:nvPr>
        </p:nvSpPr>
        <p:spPr/>
        <p:txBody>
          <a:bodyPr>
            <a:noAutofit/>
          </a:bodyPr>
          <a:lstStyle/>
          <a:p>
            <a:r>
              <a:rPr lang="en-US" sz="2800" dirty="0" smtClean="0"/>
              <a:t>Put your reader in the room.</a:t>
            </a:r>
          </a:p>
          <a:p>
            <a:endParaRPr lang="en-US" sz="2800" dirty="0"/>
          </a:p>
          <a:p>
            <a:pPr>
              <a:buFont typeface="Arial"/>
              <a:buChar char="•"/>
            </a:pPr>
            <a:r>
              <a:rPr lang="en-US" sz="2800" dirty="0" smtClean="0"/>
              <a:t>Scene takes place in a specific place, at a particular time</a:t>
            </a:r>
          </a:p>
          <a:p>
            <a:pPr>
              <a:buFont typeface="Arial"/>
              <a:buChar char="•"/>
            </a:pPr>
            <a:r>
              <a:rPr lang="en-US" sz="2800" dirty="0" smtClean="0"/>
              <a:t>Exposition </a:t>
            </a:r>
            <a:r>
              <a:rPr lang="en-US" sz="2800" dirty="0" err="1" smtClean="0"/>
              <a:t>doesn</a:t>
            </a:r>
            <a:r>
              <a:rPr lang="fr-FR" sz="2800" dirty="0" smtClean="0"/>
              <a:t>’</a:t>
            </a:r>
            <a:r>
              <a:rPr lang="en-US" sz="2800" dirty="0" smtClean="0"/>
              <a:t>t need place or a time frame—put it before or after a scene, not in the middle!</a:t>
            </a:r>
            <a:endParaRPr lang="en-US" sz="2800" dirty="0"/>
          </a:p>
        </p:txBody>
      </p:sp>
    </p:spTree>
    <p:extLst>
      <p:ext uri="{BB962C8B-B14F-4D97-AF65-F5344CB8AC3E}">
        <p14:creationId xmlns:p14="http://schemas.microsoft.com/office/powerpoint/2010/main" val="8723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Scenes have</a:t>
            </a:r>
            <a:r>
              <a:rPr lang="mr-IN" dirty="0" smtClean="0"/>
              <a:t>…</a:t>
            </a:r>
            <a:endParaRPr lang="en-US" dirty="0"/>
          </a:p>
        </p:txBody>
      </p:sp>
      <p:sp>
        <p:nvSpPr>
          <p:cNvPr id="3" name="Content Placeholder 2"/>
          <p:cNvSpPr>
            <a:spLocks noGrp="1"/>
          </p:cNvSpPr>
          <p:nvPr>
            <p:ph idx="1"/>
          </p:nvPr>
        </p:nvSpPr>
        <p:spPr/>
        <p:txBody>
          <a:bodyPr>
            <a:normAutofit/>
          </a:bodyPr>
          <a:lstStyle/>
          <a:p>
            <a:pPr>
              <a:buFont typeface="Arial"/>
              <a:buChar char="•"/>
            </a:pPr>
            <a:endParaRPr lang="en-US" sz="2800" dirty="0" smtClean="0"/>
          </a:p>
          <a:p>
            <a:pPr>
              <a:buFont typeface="Arial"/>
              <a:buChar char="•"/>
            </a:pPr>
            <a:r>
              <a:rPr lang="en-US" sz="2800" dirty="0" smtClean="0"/>
              <a:t>Characters</a:t>
            </a:r>
          </a:p>
          <a:p>
            <a:pPr>
              <a:buFont typeface="Arial"/>
              <a:buChar char="•"/>
            </a:pPr>
            <a:r>
              <a:rPr lang="en-US" sz="2800" dirty="0" smtClean="0"/>
              <a:t>Dialogue</a:t>
            </a:r>
          </a:p>
          <a:p>
            <a:pPr>
              <a:buFont typeface="Arial"/>
              <a:buChar char="•"/>
            </a:pPr>
            <a:r>
              <a:rPr lang="en-US" sz="2800" dirty="0" smtClean="0"/>
              <a:t>Action</a:t>
            </a:r>
          </a:p>
          <a:p>
            <a:pPr>
              <a:buFont typeface="Arial"/>
              <a:buChar char="•"/>
            </a:pPr>
            <a:r>
              <a:rPr lang="en-US" sz="2800" dirty="0" smtClean="0"/>
              <a:t>Description</a:t>
            </a:r>
            <a:endParaRPr lang="en-US" sz="2800" dirty="0"/>
          </a:p>
        </p:txBody>
      </p:sp>
    </p:spTree>
    <p:extLst>
      <p:ext uri="{BB962C8B-B14F-4D97-AF65-F5344CB8AC3E}">
        <p14:creationId xmlns:p14="http://schemas.microsoft.com/office/powerpoint/2010/main" val="35372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Highlighting Exercise</a:t>
            </a:r>
            <a:endParaRPr lang="en-US" dirty="0"/>
          </a:p>
        </p:txBody>
      </p:sp>
    </p:spTree>
    <p:extLst>
      <p:ext uri="{BB962C8B-B14F-4D97-AF65-F5344CB8AC3E}">
        <p14:creationId xmlns:p14="http://schemas.microsoft.com/office/powerpoint/2010/main" val="45788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2779</TotalTime>
  <Words>1028</Words>
  <Application>Microsoft Macintosh PowerPoint</Application>
  <PresentationFormat>On-screen Show (4:3)</PresentationFormat>
  <Paragraphs>128</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Angles</vt:lpstr>
      <vt:lpstr>The art of memoir</vt:lpstr>
      <vt:lpstr>PowerPoint Presentation</vt:lpstr>
      <vt:lpstr>What’s the difference?</vt:lpstr>
      <vt:lpstr>How to begin</vt:lpstr>
      <vt:lpstr>Where it would be nice to end up</vt:lpstr>
      <vt:lpstr>If you’re not careful…</vt:lpstr>
      <vt:lpstr>Scenemaking</vt:lpstr>
      <vt:lpstr>Scenes have…</vt:lpstr>
      <vt:lpstr>The Highlighting Exercise</vt:lpstr>
      <vt:lpstr>Using Detail and description</vt:lpstr>
      <vt:lpstr>PowerPoint Presentation</vt:lpstr>
      <vt:lpstr>Exercise: listening</vt:lpstr>
      <vt:lpstr>Metaphor</vt:lpstr>
      <vt:lpstr>Metaphor</vt:lpstr>
      <vt:lpstr>PowerPoint Presentation</vt:lpstr>
      <vt:lpstr>PowerPoint Presentation</vt:lpstr>
      <vt:lpstr>PowerPoint Presentation</vt:lpstr>
      <vt:lpstr>Metaphor</vt:lpstr>
      <vt:lpstr>exercise</vt:lpstr>
      <vt:lpstr>Break</vt:lpstr>
      <vt:lpstr>Narrative arc</vt:lpstr>
      <vt:lpstr>Introducing Tension through structure</vt:lpstr>
      <vt:lpstr>PowerPoint Presentation</vt:lpstr>
      <vt:lpstr>Tools for discovery</vt:lpstr>
      <vt:lpstr>The importance of journaling</vt:lpstr>
      <vt:lpstr>Developing and “Practicing” your voice</vt:lpstr>
      <vt:lpstr>exercise</vt:lpstr>
      <vt:lpstr>Resources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Sophfronia Scott</dc:creator>
  <cp:lastModifiedBy>Sophfronia Scott</cp:lastModifiedBy>
  <cp:revision>91</cp:revision>
  <dcterms:created xsi:type="dcterms:W3CDTF">2016-06-07T18:04:17Z</dcterms:created>
  <dcterms:modified xsi:type="dcterms:W3CDTF">2018-04-28T13:12:00Z</dcterms:modified>
</cp:coreProperties>
</file>